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</p:sldIdLst>
  <p:sldSz cy="5143500" cx="9144000"/>
  <p:notesSz cx="6858000" cy="9144000"/>
  <p:embeddedFontLst>
    <p:embeddedFont>
      <p:font typeface="Raleway"/>
      <p:regular r:id="rId31"/>
      <p:bold r:id="rId32"/>
      <p:italic r:id="rId33"/>
      <p:boldItalic r:id="rId34"/>
    </p:embeddedFont>
    <p:embeddedFont>
      <p:font typeface="Lobster"/>
      <p:regular r:id="rId35"/>
    </p:embeddedFont>
    <p:embeddedFont>
      <p:font typeface="Maven Pro"/>
      <p:regular r:id="rId36"/>
      <p:bold r:id="rId37"/>
    </p:embeddedFont>
    <p:embeddedFont>
      <p:font typeface="Oswald"/>
      <p:regular r:id="rId38"/>
      <p:bold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aleway-regular.fntdata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Raleway-italic.fntdata"/><Relationship Id="rId10" Type="http://schemas.openxmlformats.org/officeDocument/2006/relationships/slide" Target="slides/slide5.xml"/><Relationship Id="rId32" Type="http://schemas.openxmlformats.org/officeDocument/2006/relationships/font" Target="fonts/Raleway-bold.fntdata"/><Relationship Id="rId13" Type="http://schemas.openxmlformats.org/officeDocument/2006/relationships/slide" Target="slides/slide8.xml"/><Relationship Id="rId35" Type="http://schemas.openxmlformats.org/officeDocument/2006/relationships/font" Target="fonts/Lobster-regular.fntdata"/><Relationship Id="rId12" Type="http://schemas.openxmlformats.org/officeDocument/2006/relationships/slide" Target="slides/slide7.xml"/><Relationship Id="rId34" Type="http://schemas.openxmlformats.org/officeDocument/2006/relationships/font" Target="fonts/Raleway-boldItalic.fntdata"/><Relationship Id="rId15" Type="http://schemas.openxmlformats.org/officeDocument/2006/relationships/slide" Target="slides/slide10.xml"/><Relationship Id="rId37" Type="http://schemas.openxmlformats.org/officeDocument/2006/relationships/font" Target="fonts/MavenPro-bold.fntdata"/><Relationship Id="rId14" Type="http://schemas.openxmlformats.org/officeDocument/2006/relationships/slide" Target="slides/slide9.xml"/><Relationship Id="rId36" Type="http://schemas.openxmlformats.org/officeDocument/2006/relationships/font" Target="fonts/MavenPro-regular.fntdata"/><Relationship Id="rId17" Type="http://schemas.openxmlformats.org/officeDocument/2006/relationships/slide" Target="slides/slide12.xml"/><Relationship Id="rId39" Type="http://schemas.openxmlformats.org/officeDocument/2006/relationships/font" Target="fonts/Oswald-bold.fntdata"/><Relationship Id="rId16" Type="http://schemas.openxmlformats.org/officeDocument/2006/relationships/slide" Target="slides/slide11.xml"/><Relationship Id="rId38" Type="http://schemas.openxmlformats.org/officeDocument/2006/relationships/font" Target="fonts/Oswald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7562071516_1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27562071516_1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7562071516_1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27562071516_1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7562071516_1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27562071516_1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7562071516_1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7562071516_1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7496eb5b3d_0_4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27496eb5b3d_0_4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 Zoya. Hello </a:t>
            </a:r>
            <a:r>
              <a:rPr lang="en"/>
              <a:t>Everyone </a:t>
            </a:r>
            <a:r>
              <a:rPr lang="en"/>
              <a:t>My name is mathew and I will talk about how we tested our project with TestNG unit test and TestNG Suite and also will show the report added code coverage to our project.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3d23abf6f6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23d23abf6f6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 Zoya. Hello Everyone My name is mathew and I will talk about how we added code coverage to our project.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3d23abf6f6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23d23abf6f6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 Zoya. Hello Everyone My name is mathew and I will talk about how we added code coverage to our project.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3d23abf6f6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23d23abf6f6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 Zoya. Hello Everyone My name is mathew and I will talk about how we added code coverage to our project.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23d23abf6f6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23d23abf6f6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 Zoya. Hello Everyone My name is mathew and I will talk about how we added code coverage to our project.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23d23abf6f6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23d23abf6f6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27496eb5b3d_0_4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27496eb5b3d_0_4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23d23abf6f6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23d23abf6f6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23d23abf6f6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23d23abf6f6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23d23abf6f6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23d23abf6f6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7496eb5b3d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27496eb5b3d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our test cases with our code coverage report. We made multiple test cases for each class.   I will now pass this over to </a:t>
            </a:r>
            <a:r>
              <a:rPr lang="en">
                <a:solidFill>
                  <a:srgbClr val="20124D"/>
                </a:solidFill>
                <a:latin typeface="Raleway"/>
                <a:ea typeface="Raleway"/>
                <a:cs typeface="Raleway"/>
                <a:sym typeface="Raleway"/>
              </a:rPr>
              <a:t>Tetiana.</a:t>
            </a:r>
            <a:r>
              <a:rPr lang="en">
                <a:solidFill>
                  <a:srgbClr val="20124D"/>
                </a:solidFill>
              </a:rPr>
              <a:t> 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2756207151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2756207151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27562071516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27562071516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7496eb5b3d_0_4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27496eb5b3d_0_4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7496eb5b3d_0_4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27496eb5b3d_0_4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7562071516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27562071516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7562071516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27562071516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7562071516_1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27562071516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7562071516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27562071516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7562071516_1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7562071516_1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Relationship Id="rId4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Relationship Id="rId4" Type="http://schemas.openxmlformats.org/officeDocument/2006/relationships/image" Target="../media/image13.png"/><Relationship Id="rId5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Relationship Id="rId4" Type="http://schemas.openxmlformats.org/officeDocument/2006/relationships/image" Target="../media/image14.png"/><Relationship Id="rId5" Type="http://schemas.openxmlformats.org/officeDocument/2006/relationships/image" Target="../media/image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1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2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1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1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2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.png"/><Relationship Id="rId4" Type="http://schemas.openxmlformats.org/officeDocument/2006/relationships/image" Target="../media/image20.png"/><Relationship Id="rId5" Type="http://schemas.openxmlformats.org/officeDocument/2006/relationships/image" Target="../media/image1.png"/></Relationships>
</file>

<file path=ppt/slides/_rels/slide24.xml.rels><?xml version="1.0" encoding="UTF-8" standalone="yes"?><Relationships xmlns="http://schemas.openxmlformats.org/package/2006/relationships"><Relationship Id="rId11" Type="http://schemas.openxmlformats.org/officeDocument/2006/relationships/image" Target="../media/image35.png"/><Relationship Id="rId10" Type="http://schemas.openxmlformats.org/officeDocument/2006/relationships/image" Target="../media/image31.png"/><Relationship Id="rId13" Type="http://schemas.openxmlformats.org/officeDocument/2006/relationships/image" Target="../media/image28.png"/><Relationship Id="rId12" Type="http://schemas.openxmlformats.org/officeDocument/2006/relationships/image" Target="../media/image34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9" Type="http://schemas.openxmlformats.org/officeDocument/2006/relationships/image" Target="../media/image32.png"/><Relationship Id="rId5" Type="http://schemas.openxmlformats.org/officeDocument/2006/relationships/image" Target="../media/image19.png"/><Relationship Id="rId6" Type="http://schemas.openxmlformats.org/officeDocument/2006/relationships/image" Target="../media/image29.png"/><Relationship Id="rId7" Type="http://schemas.openxmlformats.org/officeDocument/2006/relationships/image" Target="../media/image26.png"/><Relationship Id="rId8" Type="http://schemas.openxmlformats.org/officeDocument/2006/relationships/image" Target="../media/image2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3.png"/><Relationship Id="rId4" Type="http://schemas.openxmlformats.org/officeDocument/2006/relationships/image" Target="../media/image3.png"/><Relationship Id="rId5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7.png"/><Relationship Id="rId5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image" Target="../media/image8.png"/><Relationship Id="rId5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Relationship Id="rId4" Type="http://schemas.openxmlformats.org/officeDocument/2006/relationships/image" Target="../media/image6.png"/><Relationship Id="rId5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Relationship Id="rId4" Type="http://schemas.openxmlformats.org/officeDocument/2006/relationships/image" Target="../media/image16.png"/><Relationship Id="rId5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 rotWithShape="1">
          <a:blip r:embed="rId3">
            <a:alphaModFix/>
          </a:blip>
          <a:srcRect b="0" l="12640" r="0" t="19244"/>
          <a:stretch/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>
            <p:ph type="ctrTitle"/>
          </p:nvPr>
        </p:nvSpPr>
        <p:spPr>
          <a:xfrm>
            <a:off x="2098075" y="328100"/>
            <a:ext cx="6734100" cy="224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100">
                <a:solidFill>
                  <a:srgbClr val="FF0000"/>
                </a:solidFill>
                <a:latin typeface="Oswald"/>
                <a:ea typeface="Oswald"/>
                <a:cs typeface="Oswald"/>
                <a:sym typeface="Oswald"/>
              </a:rPr>
              <a:t>Alpha USA Bank</a:t>
            </a:r>
            <a:endParaRPr b="1" sz="7100">
              <a:solidFill>
                <a:srgbClr val="FF0000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">
              <a:solidFill>
                <a:srgbClr val="FF0000"/>
              </a:solidFill>
              <a:latin typeface="Lobster"/>
              <a:ea typeface="Lobster"/>
              <a:cs typeface="Lobster"/>
              <a:sym typeface="Lobster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3600">
                <a:solidFill>
                  <a:srgbClr val="20124D"/>
                </a:solidFill>
                <a:latin typeface="Raleway"/>
                <a:ea typeface="Raleway"/>
                <a:cs typeface="Raleway"/>
                <a:sym typeface="Raleway"/>
              </a:rPr>
              <a:t>M</a:t>
            </a:r>
            <a:r>
              <a:rPr b="1" i="1" lang="en" sz="3600">
                <a:solidFill>
                  <a:srgbClr val="20124D"/>
                </a:solidFill>
                <a:latin typeface="Raleway"/>
                <a:ea typeface="Raleway"/>
                <a:cs typeface="Raleway"/>
                <a:sym typeface="Raleway"/>
              </a:rPr>
              <a:t>anagement System</a:t>
            </a:r>
            <a:endParaRPr b="1" i="1" sz="3600">
              <a:solidFill>
                <a:srgbClr val="20124D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6" name="Google Shape;56;p13"/>
          <p:cNvSpPr txBox="1"/>
          <p:nvPr>
            <p:ph idx="1" type="subTitle"/>
          </p:nvPr>
        </p:nvSpPr>
        <p:spPr>
          <a:xfrm>
            <a:off x="311700" y="3592900"/>
            <a:ext cx="8520600" cy="144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20124D"/>
                </a:solidFill>
                <a:latin typeface="Raleway"/>
                <a:ea typeface="Raleway"/>
                <a:cs typeface="Raleway"/>
                <a:sym typeface="Raleway"/>
              </a:rPr>
              <a:t>Group 2</a:t>
            </a:r>
            <a:endParaRPr b="1" sz="3000">
              <a:solidFill>
                <a:srgbClr val="20124D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rgbClr val="20124D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20124D"/>
                </a:solidFill>
                <a:latin typeface="Raleway"/>
                <a:ea typeface="Raleway"/>
                <a:cs typeface="Raleway"/>
                <a:sym typeface="Raleway"/>
              </a:rPr>
              <a:t>Zoya, Khushboo, Mathew, Riya, Tetiana, Elena</a:t>
            </a:r>
            <a:endParaRPr b="1" sz="2200">
              <a:solidFill>
                <a:srgbClr val="20124D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7" name="Google Shape;57;p13"/>
          <p:cNvSpPr/>
          <p:nvPr/>
        </p:nvSpPr>
        <p:spPr>
          <a:xfrm>
            <a:off x="1349425" y="3068450"/>
            <a:ext cx="7360800" cy="97200"/>
          </a:xfrm>
          <a:prstGeom prst="roundRect">
            <a:avLst>
              <a:gd fmla="val 16667" name="adj"/>
            </a:avLst>
          </a:prstGeom>
          <a:solidFill>
            <a:srgbClr val="0C113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8" name="Google Shape;58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3650" y="700500"/>
            <a:ext cx="1748850" cy="1637900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3"/>
          <p:cNvSpPr/>
          <p:nvPr/>
        </p:nvSpPr>
        <p:spPr>
          <a:xfrm>
            <a:off x="2194350" y="4215225"/>
            <a:ext cx="6516000" cy="46500"/>
          </a:xfrm>
          <a:prstGeom prst="roundRect">
            <a:avLst>
              <a:gd fmla="val 50000" name="adj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2"/>
          <p:cNvPicPr preferRelativeResize="0"/>
          <p:nvPr/>
        </p:nvPicPr>
        <p:blipFill rotWithShape="1">
          <a:blip r:embed="rId3">
            <a:alphaModFix/>
          </a:blip>
          <a:srcRect b="67358" l="12640" r="0" t="19243"/>
          <a:stretch/>
        </p:blipFill>
        <p:spPr>
          <a:xfrm>
            <a:off x="0" y="0"/>
            <a:ext cx="9144001" cy="85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099239"/>
            <a:ext cx="3556879" cy="34988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68546" y="1100862"/>
            <a:ext cx="3556878" cy="3561301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2"/>
          <p:cNvSpPr txBox="1"/>
          <p:nvPr>
            <p:ph type="title"/>
          </p:nvPr>
        </p:nvSpPr>
        <p:spPr>
          <a:xfrm>
            <a:off x="311700" y="246475"/>
            <a:ext cx="39906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20124D"/>
                </a:solidFill>
                <a:latin typeface="Raleway"/>
                <a:ea typeface="Raleway"/>
                <a:cs typeface="Raleway"/>
                <a:sym typeface="Raleway"/>
              </a:rPr>
              <a:t>Class Relationships</a:t>
            </a:r>
            <a:endParaRPr b="1">
              <a:solidFill>
                <a:srgbClr val="20124D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49" name="Google Shape;149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406625" y="246487"/>
            <a:ext cx="425675" cy="398675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2"/>
          <p:cNvSpPr/>
          <p:nvPr/>
        </p:nvSpPr>
        <p:spPr>
          <a:xfrm>
            <a:off x="268350" y="787650"/>
            <a:ext cx="8607300" cy="65700"/>
          </a:xfrm>
          <a:prstGeom prst="roundRect">
            <a:avLst>
              <a:gd fmla="val 50000" name="adj"/>
            </a:avLst>
          </a:prstGeom>
          <a:solidFill>
            <a:srgbClr val="FF0000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22"/>
          <p:cNvSpPr/>
          <p:nvPr/>
        </p:nvSpPr>
        <p:spPr>
          <a:xfrm>
            <a:off x="268350" y="4909675"/>
            <a:ext cx="8607300" cy="31500"/>
          </a:xfrm>
          <a:prstGeom prst="roundRect">
            <a:avLst>
              <a:gd fmla="val 50000" name="adj"/>
            </a:avLst>
          </a:prstGeom>
          <a:solidFill>
            <a:srgbClr val="073763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500" y="0"/>
            <a:ext cx="7384936" cy="24744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5500" y="2613615"/>
            <a:ext cx="7486725" cy="26391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24"/>
          <p:cNvPicPr preferRelativeResize="0"/>
          <p:nvPr/>
        </p:nvPicPr>
        <p:blipFill rotWithShape="1">
          <a:blip r:embed="rId3">
            <a:alphaModFix/>
          </a:blip>
          <a:srcRect b="67358" l="12640" r="0" t="19243"/>
          <a:stretch/>
        </p:blipFill>
        <p:spPr>
          <a:xfrm>
            <a:off x="0" y="0"/>
            <a:ext cx="9144001" cy="85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5050" y="1395950"/>
            <a:ext cx="8520600" cy="2676013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4"/>
          <p:cNvSpPr txBox="1"/>
          <p:nvPr>
            <p:ph type="title"/>
          </p:nvPr>
        </p:nvSpPr>
        <p:spPr>
          <a:xfrm>
            <a:off x="311700" y="304800"/>
            <a:ext cx="59040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20124D"/>
                </a:solidFill>
                <a:latin typeface="Raleway"/>
                <a:ea typeface="Raleway"/>
                <a:cs typeface="Raleway"/>
                <a:sym typeface="Raleway"/>
              </a:rPr>
              <a:t>HAS A</a:t>
            </a:r>
            <a:r>
              <a:rPr b="1" lang="en">
                <a:solidFill>
                  <a:srgbClr val="20124D"/>
                </a:solidFill>
                <a:latin typeface="Raleway"/>
                <a:ea typeface="Raleway"/>
                <a:cs typeface="Raleway"/>
                <a:sym typeface="Raleway"/>
              </a:rPr>
              <a:t> Relationships Implementation</a:t>
            </a:r>
            <a:endParaRPr b="1">
              <a:solidFill>
                <a:srgbClr val="20124D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65" name="Google Shape;165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06625" y="322687"/>
            <a:ext cx="425675" cy="398675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4"/>
          <p:cNvSpPr/>
          <p:nvPr/>
        </p:nvSpPr>
        <p:spPr>
          <a:xfrm>
            <a:off x="268350" y="863850"/>
            <a:ext cx="8607300" cy="65700"/>
          </a:xfrm>
          <a:prstGeom prst="roundRect">
            <a:avLst>
              <a:gd fmla="val 50000" name="adj"/>
            </a:avLst>
          </a:prstGeom>
          <a:solidFill>
            <a:srgbClr val="FF0000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24"/>
          <p:cNvSpPr/>
          <p:nvPr/>
        </p:nvSpPr>
        <p:spPr>
          <a:xfrm>
            <a:off x="268350" y="4909675"/>
            <a:ext cx="8607300" cy="31500"/>
          </a:xfrm>
          <a:prstGeom prst="roundRect">
            <a:avLst>
              <a:gd fmla="val 50000" name="adj"/>
            </a:avLst>
          </a:prstGeom>
          <a:solidFill>
            <a:srgbClr val="073763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25"/>
          <p:cNvPicPr preferRelativeResize="0"/>
          <p:nvPr/>
        </p:nvPicPr>
        <p:blipFill rotWithShape="1">
          <a:blip r:embed="rId3">
            <a:alphaModFix/>
          </a:blip>
          <a:srcRect b="67358" l="12640" r="0" t="19243"/>
          <a:stretch/>
        </p:blipFill>
        <p:spPr>
          <a:xfrm>
            <a:off x="0" y="0"/>
            <a:ext cx="9144001" cy="85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117650"/>
            <a:ext cx="8660876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5"/>
          <p:cNvSpPr txBox="1"/>
          <p:nvPr>
            <p:ph type="title"/>
          </p:nvPr>
        </p:nvSpPr>
        <p:spPr>
          <a:xfrm>
            <a:off x="268350" y="304800"/>
            <a:ext cx="55869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20124D"/>
                </a:solidFill>
                <a:latin typeface="Raleway"/>
                <a:ea typeface="Raleway"/>
                <a:cs typeface="Raleway"/>
                <a:sym typeface="Raleway"/>
              </a:rPr>
              <a:t>IS A </a:t>
            </a:r>
            <a:r>
              <a:rPr b="1" lang="en">
                <a:solidFill>
                  <a:srgbClr val="20124D"/>
                </a:solidFill>
                <a:latin typeface="Raleway"/>
                <a:ea typeface="Raleway"/>
                <a:cs typeface="Raleway"/>
                <a:sym typeface="Raleway"/>
              </a:rPr>
              <a:t>Relationships implementation</a:t>
            </a:r>
            <a:endParaRPr b="1">
              <a:solidFill>
                <a:srgbClr val="20124D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75" name="Google Shape;175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06625" y="322687"/>
            <a:ext cx="425675" cy="398675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5"/>
          <p:cNvSpPr/>
          <p:nvPr/>
        </p:nvSpPr>
        <p:spPr>
          <a:xfrm>
            <a:off x="268350" y="863850"/>
            <a:ext cx="8607300" cy="65700"/>
          </a:xfrm>
          <a:prstGeom prst="roundRect">
            <a:avLst>
              <a:gd fmla="val 50000" name="adj"/>
            </a:avLst>
          </a:prstGeom>
          <a:solidFill>
            <a:srgbClr val="FF0000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25"/>
          <p:cNvSpPr/>
          <p:nvPr/>
        </p:nvSpPr>
        <p:spPr>
          <a:xfrm>
            <a:off x="268350" y="4909675"/>
            <a:ext cx="8607300" cy="31500"/>
          </a:xfrm>
          <a:prstGeom prst="roundRect">
            <a:avLst>
              <a:gd fmla="val 50000" name="adj"/>
            </a:avLst>
          </a:prstGeom>
          <a:solidFill>
            <a:srgbClr val="073763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26"/>
          <p:cNvPicPr preferRelativeResize="0"/>
          <p:nvPr/>
        </p:nvPicPr>
        <p:blipFill rotWithShape="1">
          <a:blip r:embed="rId3">
            <a:alphaModFix/>
          </a:blip>
          <a:srcRect b="67358" l="12640" r="0" t="19243"/>
          <a:stretch/>
        </p:blipFill>
        <p:spPr>
          <a:xfrm>
            <a:off x="0" y="0"/>
            <a:ext cx="9144001" cy="853350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6"/>
          <p:cNvSpPr txBox="1"/>
          <p:nvPr>
            <p:ph type="title"/>
          </p:nvPr>
        </p:nvSpPr>
        <p:spPr>
          <a:xfrm>
            <a:off x="311700" y="322675"/>
            <a:ext cx="39906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20124D"/>
                </a:solidFill>
                <a:latin typeface="Raleway"/>
                <a:ea typeface="Raleway"/>
                <a:cs typeface="Raleway"/>
                <a:sym typeface="Raleway"/>
              </a:rPr>
              <a:t>TestNG Unit Test</a:t>
            </a:r>
            <a:endParaRPr b="1">
              <a:solidFill>
                <a:srgbClr val="20124D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84" name="Google Shape;184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06625" y="322687"/>
            <a:ext cx="425675" cy="398675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6"/>
          <p:cNvSpPr/>
          <p:nvPr/>
        </p:nvSpPr>
        <p:spPr>
          <a:xfrm>
            <a:off x="268350" y="863850"/>
            <a:ext cx="8607300" cy="65700"/>
          </a:xfrm>
          <a:prstGeom prst="roundRect">
            <a:avLst>
              <a:gd fmla="val 50000" name="adj"/>
            </a:avLst>
          </a:prstGeom>
          <a:solidFill>
            <a:srgbClr val="FF0000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26"/>
          <p:cNvSpPr/>
          <p:nvPr/>
        </p:nvSpPr>
        <p:spPr>
          <a:xfrm>
            <a:off x="268350" y="4909675"/>
            <a:ext cx="8607300" cy="31500"/>
          </a:xfrm>
          <a:prstGeom prst="roundRect">
            <a:avLst>
              <a:gd fmla="val 50000" name="adj"/>
            </a:avLst>
          </a:prstGeom>
          <a:solidFill>
            <a:srgbClr val="073763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7" name="Google Shape;187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940050"/>
            <a:ext cx="6288445" cy="393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p27"/>
          <p:cNvPicPr preferRelativeResize="0"/>
          <p:nvPr/>
        </p:nvPicPr>
        <p:blipFill rotWithShape="1">
          <a:blip r:embed="rId3">
            <a:alphaModFix/>
          </a:blip>
          <a:srcRect b="67358" l="12640" r="0" t="19243"/>
          <a:stretch/>
        </p:blipFill>
        <p:spPr>
          <a:xfrm>
            <a:off x="0" y="0"/>
            <a:ext cx="9144001" cy="853350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27"/>
          <p:cNvSpPr txBox="1"/>
          <p:nvPr>
            <p:ph type="title"/>
          </p:nvPr>
        </p:nvSpPr>
        <p:spPr>
          <a:xfrm>
            <a:off x="311700" y="322675"/>
            <a:ext cx="39906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20124D"/>
                </a:solidFill>
                <a:latin typeface="Raleway"/>
                <a:ea typeface="Raleway"/>
                <a:cs typeface="Raleway"/>
                <a:sym typeface="Raleway"/>
              </a:rPr>
              <a:t>TestNG Suite Test</a:t>
            </a:r>
            <a:endParaRPr b="1">
              <a:solidFill>
                <a:srgbClr val="20124D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94" name="Google Shape;194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06625" y="322687"/>
            <a:ext cx="425675" cy="398675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27"/>
          <p:cNvSpPr/>
          <p:nvPr/>
        </p:nvSpPr>
        <p:spPr>
          <a:xfrm>
            <a:off x="268350" y="863850"/>
            <a:ext cx="8607300" cy="65700"/>
          </a:xfrm>
          <a:prstGeom prst="roundRect">
            <a:avLst>
              <a:gd fmla="val 50000" name="adj"/>
            </a:avLst>
          </a:prstGeom>
          <a:solidFill>
            <a:srgbClr val="FF0000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27"/>
          <p:cNvSpPr/>
          <p:nvPr/>
        </p:nvSpPr>
        <p:spPr>
          <a:xfrm>
            <a:off x="268350" y="4909675"/>
            <a:ext cx="8607300" cy="31500"/>
          </a:xfrm>
          <a:prstGeom prst="roundRect">
            <a:avLst>
              <a:gd fmla="val 50000" name="adj"/>
            </a:avLst>
          </a:prstGeom>
          <a:solidFill>
            <a:srgbClr val="073763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7" name="Google Shape;197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8350" y="958313"/>
            <a:ext cx="6154245" cy="38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28"/>
          <p:cNvPicPr preferRelativeResize="0"/>
          <p:nvPr/>
        </p:nvPicPr>
        <p:blipFill rotWithShape="1">
          <a:blip r:embed="rId3">
            <a:alphaModFix/>
          </a:blip>
          <a:srcRect b="67358" l="12640" r="0" t="19243"/>
          <a:stretch/>
        </p:blipFill>
        <p:spPr>
          <a:xfrm>
            <a:off x="0" y="0"/>
            <a:ext cx="9144001" cy="853350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28"/>
          <p:cNvSpPr txBox="1"/>
          <p:nvPr>
            <p:ph type="title"/>
          </p:nvPr>
        </p:nvSpPr>
        <p:spPr>
          <a:xfrm>
            <a:off x="311700" y="322675"/>
            <a:ext cx="39906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20124D"/>
                </a:solidFill>
                <a:latin typeface="Raleway"/>
                <a:ea typeface="Raleway"/>
                <a:cs typeface="Raleway"/>
                <a:sym typeface="Raleway"/>
              </a:rPr>
              <a:t>Code Coverage</a:t>
            </a:r>
            <a:endParaRPr b="1">
              <a:solidFill>
                <a:srgbClr val="20124D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04" name="Google Shape;204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06625" y="322687"/>
            <a:ext cx="425675" cy="398675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28"/>
          <p:cNvSpPr/>
          <p:nvPr/>
        </p:nvSpPr>
        <p:spPr>
          <a:xfrm>
            <a:off x="268350" y="863850"/>
            <a:ext cx="8607300" cy="65700"/>
          </a:xfrm>
          <a:prstGeom prst="roundRect">
            <a:avLst>
              <a:gd fmla="val 50000" name="adj"/>
            </a:avLst>
          </a:prstGeom>
          <a:solidFill>
            <a:srgbClr val="FF0000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28"/>
          <p:cNvSpPr/>
          <p:nvPr/>
        </p:nvSpPr>
        <p:spPr>
          <a:xfrm>
            <a:off x="268350" y="4909675"/>
            <a:ext cx="8607300" cy="31500"/>
          </a:xfrm>
          <a:prstGeom prst="roundRect">
            <a:avLst>
              <a:gd fmla="val 50000" name="adj"/>
            </a:avLst>
          </a:prstGeom>
          <a:solidFill>
            <a:srgbClr val="073763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7" name="Google Shape;207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2425" y="991425"/>
            <a:ext cx="8607299" cy="4031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Google Shape;212;p29"/>
          <p:cNvPicPr preferRelativeResize="0"/>
          <p:nvPr/>
        </p:nvPicPr>
        <p:blipFill rotWithShape="1">
          <a:blip r:embed="rId3">
            <a:alphaModFix/>
          </a:blip>
          <a:srcRect b="67358" l="12640" r="0" t="19243"/>
          <a:stretch/>
        </p:blipFill>
        <p:spPr>
          <a:xfrm>
            <a:off x="0" y="0"/>
            <a:ext cx="9144001" cy="853350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29"/>
          <p:cNvSpPr txBox="1"/>
          <p:nvPr>
            <p:ph type="title"/>
          </p:nvPr>
        </p:nvSpPr>
        <p:spPr>
          <a:xfrm>
            <a:off x="311700" y="322675"/>
            <a:ext cx="39906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20124D"/>
                </a:solidFill>
                <a:latin typeface="Raleway"/>
                <a:ea typeface="Raleway"/>
                <a:cs typeface="Raleway"/>
                <a:sym typeface="Raleway"/>
              </a:rPr>
              <a:t>Code Coverage</a:t>
            </a:r>
            <a:endParaRPr b="1">
              <a:solidFill>
                <a:srgbClr val="20124D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14" name="Google Shape;214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06625" y="322687"/>
            <a:ext cx="425675" cy="398675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29"/>
          <p:cNvSpPr/>
          <p:nvPr/>
        </p:nvSpPr>
        <p:spPr>
          <a:xfrm>
            <a:off x="268350" y="863850"/>
            <a:ext cx="8607300" cy="65700"/>
          </a:xfrm>
          <a:prstGeom prst="roundRect">
            <a:avLst>
              <a:gd fmla="val 50000" name="adj"/>
            </a:avLst>
          </a:prstGeom>
          <a:solidFill>
            <a:srgbClr val="FF0000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29"/>
          <p:cNvSpPr/>
          <p:nvPr/>
        </p:nvSpPr>
        <p:spPr>
          <a:xfrm>
            <a:off x="268350" y="4909675"/>
            <a:ext cx="8607300" cy="31500"/>
          </a:xfrm>
          <a:prstGeom prst="roundRect">
            <a:avLst>
              <a:gd fmla="val 50000" name="adj"/>
            </a:avLst>
          </a:prstGeom>
          <a:solidFill>
            <a:srgbClr val="073763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7" name="Google Shape;217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929550"/>
            <a:ext cx="8520602" cy="39182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Google Shape;222;p30"/>
          <p:cNvPicPr preferRelativeResize="0"/>
          <p:nvPr/>
        </p:nvPicPr>
        <p:blipFill rotWithShape="1">
          <a:blip r:embed="rId3">
            <a:alphaModFix/>
          </a:blip>
          <a:srcRect b="67358" l="12640" r="0" t="19243"/>
          <a:stretch/>
        </p:blipFill>
        <p:spPr>
          <a:xfrm>
            <a:off x="0" y="0"/>
            <a:ext cx="9144001" cy="853350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30"/>
          <p:cNvSpPr txBox="1"/>
          <p:nvPr>
            <p:ph type="title"/>
          </p:nvPr>
        </p:nvSpPr>
        <p:spPr>
          <a:xfrm>
            <a:off x="311700" y="322675"/>
            <a:ext cx="39906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20124D"/>
                </a:solidFill>
                <a:latin typeface="Raleway"/>
                <a:ea typeface="Raleway"/>
                <a:cs typeface="Raleway"/>
                <a:sym typeface="Raleway"/>
              </a:rPr>
              <a:t>Code Coverage</a:t>
            </a:r>
            <a:endParaRPr b="1">
              <a:solidFill>
                <a:srgbClr val="20124D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24" name="Google Shape;224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06625" y="322687"/>
            <a:ext cx="425675" cy="398675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30"/>
          <p:cNvSpPr/>
          <p:nvPr/>
        </p:nvSpPr>
        <p:spPr>
          <a:xfrm>
            <a:off x="268350" y="863850"/>
            <a:ext cx="8607300" cy="65700"/>
          </a:xfrm>
          <a:prstGeom prst="roundRect">
            <a:avLst>
              <a:gd fmla="val 50000" name="adj"/>
            </a:avLst>
          </a:prstGeom>
          <a:solidFill>
            <a:srgbClr val="FF0000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30"/>
          <p:cNvSpPr/>
          <p:nvPr/>
        </p:nvSpPr>
        <p:spPr>
          <a:xfrm>
            <a:off x="268350" y="4909675"/>
            <a:ext cx="8607300" cy="31500"/>
          </a:xfrm>
          <a:prstGeom prst="roundRect">
            <a:avLst>
              <a:gd fmla="val 50000" name="adj"/>
            </a:avLst>
          </a:prstGeom>
          <a:solidFill>
            <a:srgbClr val="073763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7" name="Google Shape;227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929550"/>
            <a:ext cx="8563948" cy="3980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34" name="Google Shape;23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4"/>
          <p:cNvPicPr preferRelativeResize="0"/>
          <p:nvPr/>
        </p:nvPicPr>
        <p:blipFill rotWithShape="1">
          <a:blip r:embed="rId3">
            <a:alphaModFix/>
          </a:blip>
          <a:srcRect b="67358" l="12640" r="0" t="19243"/>
          <a:stretch/>
        </p:blipFill>
        <p:spPr>
          <a:xfrm>
            <a:off x="0" y="0"/>
            <a:ext cx="9144001" cy="85335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/>
          <p:cNvSpPr txBox="1"/>
          <p:nvPr>
            <p:ph type="title"/>
          </p:nvPr>
        </p:nvSpPr>
        <p:spPr>
          <a:xfrm>
            <a:off x="311700" y="246475"/>
            <a:ext cx="39906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20124D"/>
                </a:solidFill>
                <a:latin typeface="Raleway"/>
                <a:ea typeface="Raleway"/>
                <a:cs typeface="Raleway"/>
                <a:sym typeface="Raleway"/>
              </a:rPr>
              <a:t>Class Relationships</a:t>
            </a:r>
            <a:endParaRPr b="1">
              <a:solidFill>
                <a:srgbClr val="20124D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6" name="Google Shape;66;p14"/>
          <p:cNvSpPr txBox="1"/>
          <p:nvPr>
            <p:ph idx="1" type="body"/>
          </p:nvPr>
        </p:nvSpPr>
        <p:spPr>
          <a:xfrm>
            <a:off x="311700" y="999988"/>
            <a:ext cx="7928100" cy="379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ven Pro"/>
              <a:buChar char="●"/>
            </a:pPr>
            <a:r>
              <a:rPr lang="en" sz="2400">
                <a:latin typeface="Maven Pro"/>
                <a:ea typeface="Maven Pro"/>
                <a:cs typeface="Maven Pro"/>
                <a:sym typeface="Maven Pro"/>
              </a:rPr>
              <a:t>Bank HAS A Employees</a:t>
            </a:r>
            <a:endParaRPr sz="2400">
              <a:latin typeface="Maven Pro"/>
              <a:ea typeface="Maven Pro"/>
              <a:cs typeface="Maven Pro"/>
              <a:sym typeface="Maven Pro"/>
            </a:endParaRPr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ven Pro"/>
              <a:buChar char="●"/>
            </a:pPr>
            <a:r>
              <a:rPr lang="en" sz="2400">
                <a:latin typeface="Maven Pro"/>
                <a:ea typeface="Maven Pro"/>
                <a:cs typeface="Maven Pro"/>
                <a:sym typeface="Maven Pro"/>
              </a:rPr>
              <a:t>Fulltime Employee IS A Employee</a:t>
            </a:r>
            <a:endParaRPr sz="2400">
              <a:latin typeface="Maven Pro"/>
              <a:ea typeface="Maven Pro"/>
              <a:cs typeface="Maven Pro"/>
              <a:sym typeface="Maven Pro"/>
            </a:endParaRPr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ven Pro"/>
              <a:buChar char="●"/>
            </a:pPr>
            <a:r>
              <a:rPr lang="en" sz="2400">
                <a:latin typeface="Maven Pro"/>
                <a:ea typeface="Maven Pro"/>
                <a:cs typeface="Maven Pro"/>
                <a:sym typeface="Maven Pro"/>
              </a:rPr>
              <a:t>Parttime Employee IS A Employee</a:t>
            </a:r>
            <a:endParaRPr sz="2400">
              <a:latin typeface="Maven Pro"/>
              <a:ea typeface="Maven Pro"/>
              <a:cs typeface="Maven Pro"/>
              <a:sym typeface="Maven Pro"/>
            </a:endParaRPr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ven Pro"/>
              <a:buChar char="●"/>
            </a:pPr>
            <a:r>
              <a:rPr lang="en" sz="2400">
                <a:latin typeface="Maven Pro"/>
                <a:ea typeface="Maven Pro"/>
                <a:cs typeface="Maven Pro"/>
                <a:sym typeface="Maven Pro"/>
              </a:rPr>
              <a:t>Bank HAS A Customers</a:t>
            </a:r>
            <a:endParaRPr sz="2400">
              <a:latin typeface="Maven Pro"/>
              <a:ea typeface="Maven Pro"/>
              <a:cs typeface="Maven Pro"/>
              <a:sym typeface="Maven Pro"/>
            </a:endParaRPr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ven Pro"/>
              <a:buChar char="●"/>
            </a:pPr>
            <a:r>
              <a:rPr lang="en" sz="2400">
                <a:latin typeface="Maven Pro"/>
                <a:ea typeface="Maven Pro"/>
                <a:cs typeface="Maven Pro"/>
                <a:sym typeface="Maven Pro"/>
              </a:rPr>
              <a:t>Business Customer IS A Customer</a:t>
            </a:r>
            <a:endParaRPr sz="2400">
              <a:latin typeface="Maven Pro"/>
              <a:ea typeface="Maven Pro"/>
              <a:cs typeface="Maven Pro"/>
              <a:sym typeface="Maven Pro"/>
            </a:endParaRPr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ven Pro"/>
              <a:buChar char="●"/>
            </a:pPr>
            <a:r>
              <a:rPr lang="en" sz="2400">
                <a:latin typeface="Maven Pro"/>
                <a:ea typeface="Maven Pro"/>
                <a:cs typeface="Maven Pro"/>
                <a:sym typeface="Maven Pro"/>
              </a:rPr>
              <a:t>Individual Customer IS A Customer</a:t>
            </a:r>
            <a:endParaRPr sz="2400">
              <a:latin typeface="Maven Pro"/>
              <a:ea typeface="Maven Pro"/>
              <a:cs typeface="Maven Pro"/>
              <a:sym typeface="Maven Pro"/>
            </a:endParaRPr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ven Pro"/>
              <a:buChar char="●"/>
            </a:pPr>
            <a:r>
              <a:rPr lang="en" sz="2400">
                <a:latin typeface="Maven Pro"/>
                <a:ea typeface="Maven Pro"/>
                <a:cs typeface="Maven Pro"/>
                <a:sym typeface="Maven Pro"/>
              </a:rPr>
              <a:t>Bank</a:t>
            </a:r>
            <a:r>
              <a:rPr lang="en" sz="2400">
                <a:latin typeface="Maven Pro"/>
                <a:ea typeface="Maven Pro"/>
                <a:cs typeface="Maven Pro"/>
                <a:sym typeface="Maven Pro"/>
              </a:rPr>
              <a:t> HAS A Accounts</a:t>
            </a:r>
            <a:endParaRPr sz="2400">
              <a:latin typeface="Maven Pro"/>
              <a:ea typeface="Maven Pro"/>
              <a:cs typeface="Maven Pro"/>
              <a:sym typeface="Maven Pro"/>
            </a:endParaRPr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ven Pro"/>
              <a:buChar char="●"/>
            </a:pPr>
            <a:r>
              <a:rPr lang="en" sz="2400">
                <a:latin typeface="Maven Pro"/>
                <a:ea typeface="Maven Pro"/>
                <a:cs typeface="Maven Pro"/>
                <a:sym typeface="Maven Pro"/>
              </a:rPr>
              <a:t>Saving Account IS A Account</a:t>
            </a:r>
            <a:endParaRPr sz="2400">
              <a:latin typeface="Maven Pro"/>
              <a:ea typeface="Maven Pro"/>
              <a:cs typeface="Maven Pro"/>
              <a:sym typeface="Maven Pro"/>
            </a:endParaRPr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ven Pro"/>
              <a:buChar char="●"/>
            </a:pPr>
            <a:r>
              <a:rPr lang="en" sz="2400">
                <a:latin typeface="Maven Pro"/>
                <a:ea typeface="Maven Pro"/>
                <a:cs typeface="Maven Pro"/>
                <a:sym typeface="Maven Pro"/>
              </a:rPr>
              <a:t>Checking Account IS A Account</a:t>
            </a:r>
            <a:endParaRPr sz="2400"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06625" y="246487"/>
            <a:ext cx="425675" cy="398675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4"/>
          <p:cNvSpPr/>
          <p:nvPr/>
        </p:nvSpPr>
        <p:spPr>
          <a:xfrm>
            <a:off x="268350" y="787650"/>
            <a:ext cx="8607300" cy="65700"/>
          </a:xfrm>
          <a:prstGeom prst="roundRect">
            <a:avLst>
              <a:gd fmla="val 50000" name="adj"/>
            </a:avLst>
          </a:prstGeom>
          <a:solidFill>
            <a:srgbClr val="FF0000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4"/>
          <p:cNvSpPr/>
          <p:nvPr/>
        </p:nvSpPr>
        <p:spPr>
          <a:xfrm>
            <a:off x="268350" y="4909675"/>
            <a:ext cx="8607300" cy="31500"/>
          </a:xfrm>
          <a:prstGeom prst="roundRect">
            <a:avLst>
              <a:gd fmla="val 50000" name="adj"/>
            </a:avLst>
          </a:prstGeom>
          <a:solidFill>
            <a:srgbClr val="073763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2"/>
          <p:cNvSpPr txBox="1"/>
          <p:nvPr>
            <p:ph type="title"/>
          </p:nvPr>
        </p:nvSpPr>
        <p:spPr>
          <a:xfrm>
            <a:off x="311700" y="102175"/>
            <a:ext cx="8520600" cy="61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Clean And Build</a:t>
            </a:r>
            <a:endParaRPr/>
          </a:p>
        </p:txBody>
      </p:sp>
      <p:sp>
        <p:nvSpPr>
          <p:cNvPr id="240" name="Google Shape;240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41" name="Google Shape;24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18675"/>
            <a:ext cx="9144003" cy="4424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48" name="Google Shape;24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55" name="Google Shape;25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p35"/>
          <p:cNvPicPr preferRelativeResize="0"/>
          <p:nvPr/>
        </p:nvPicPr>
        <p:blipFill rotWithShape="1">
          <a:blip r:embed="rId3">
            <a:alphaModFix/>
          </a:blip>
          <a:srcRect b="67358" l="12640" r="0" t="19243"/>
          <a:stretch/>
        </p:blipFill>
        <p:spPr>
          <a:xfrm>
            <a:off x="0" y="0"/>
            <a:ext cx="9144001" cy="85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9200" y="1035300"/>
            <a:ext cx="7820124" cy="3692299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35"/>
          <p:cNvSpPr txBox="1"/>
          <p:nvPr>
            <p:ph type="title"/>
          </p:nvPr>
        </p:nvSpPr>
        <p:spPr>
          <a:xfrm>
            <a:off x="311700" y="246475"/>
            <a:ext cx="70050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20124D"/>
                </a:solidFill>
                <a:latin typeface="Raleway"/>
                <a:ea typeface="Raleway"/>
                <a:cs typeface="Raleway"/>
                <a:sym typeface="Raleway"/>
              </a:rPr>
              <a:t>TestNG Suite Test &amp; Code Coverage</a:t>
            </a:r>
            <a:endParaRPr b="1">
              <a:solidFill>
                <a:srgbClr val="20124D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63" name="Google Shape;263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06625" y="246487"/>
            <a:ext cx="425675" cy="398675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35"/>
          <p:cNvSpPr/>
          <p:nvPr/>
        </p:nvSpPr>
        <p:spPr>
          <a:xfrm>
            <a:off x="268350" y="787650"/>
            <a:ext cx="8607300" cy="65700"/>
          </a:xfrm>
          <a:prstGeom prst="roundRect">
            <a:avLst>
              <a:gd fmla="val 50000" name="adj"/>
            </a:avLst>
          </a:prstGeom>
          <a:solidFill>
            <a:srgbClr val="FF0000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35"/>
          <p:cNvSpPr/>
          <p:nvPr/>
        </p:nvSpPr>
        <p:spPr>
          <a:xfrm>
            <a:off x="268350" y="4909675"/>
            <a:ext cx="8607300" cy="31500"/>
          </a:xfrm>
          <a:prstGeom prst="roundRect">
            <a:avLst>
              <a:gd fmla="val 50000" name="adj"/>
            </a:avLst>
          </a:prstGeom>
          <a:solidFill>
            <a:srgbClr val="073763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6"/>
          <p:cNvPicPr preferRelativeResize="0"/>
          <p:nvPr/>
        </p:nvPicPr>
        <p:blipFill rotWithShape="1">
          <a:blip r:embed="rId3">
            <a:alphaModFix/>
          </a:blip>
          <a:srcRect b="67358" l="12640" r="0" t="19243"/>
          <a:stretch/>
        </p:blipFill>
        <p:spPr>
          <a:xfrm>
            <a:off x="0" y="0"/>
            <a:ext cx="9144001" cy="853350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6"/>
          <p:cNvSpPr txBox="1"/>
          <p:nvPr>
            <p:ph type="title"/>
          </p:nvPr>
        </p:nvSpPr>
        <p:spPr>
          <a:xfrm>
            <a:off x="311700" y="246475"/>
            <a:ext cx="39906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20124D"/>
                </a:solidFill>
                <a:latin typeface="Raleway"/>
                <a:ea typeface="Raleway"/>
                <a:cs typeface="Raleway"/>
                <a:sym typeface="Raleway"/>
              </a:rPr>
              <a:t>Tools</a:t>
            </a:r>
            <a:endParaRPr b="1">
              <a:solidFill>
                <a:srgbClr val="20124D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72" name="Google Shape;272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06625" y="246487"/>
            <a:ext cx="425675" cy="398675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6"/>
          <p:cNvSpPr/>
          <p:nvPr/>
        </p:nvSpPr>
        <p:spPr>
          <a:xfrm>
            <a:off x="268350" y="787650"/>
            <a:ext cx="8607300" cy="65700"/>
          </a:xfrm>
          <a:prstGeom prst="roundRect">
            <a:avLst>
              <a:gd fmla="val 50000" name="adj"/>
            </a:avLst>
          </a:prstGeom>
          <a:solidFill>
            <a:srgbClr val="FF0000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36"/>
          <p:cNvSpPr/>
          <p:nvPr/>
        </p:nvSpPr>
        <p:spPr>
          <a:xfrm>
            <a:off x="268350" y="4909675"/>
            <a:ext cx="8607300" cy="31500"/>
          </a:xfrm>
          <a:prstGeom prst="roundRect">
            <a:avLst>
              <a:gd fmla="val 50000" name="adj"/>
            </a:avLst>
          </a:prstGeom>
          <a:solidFill>
            <a:srgbClr val="073763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5" name="Google Shape;275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4050" y="1062856"/>
            <a:ext cx="2670829" cy="85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88750" y="2067800"/>
            <a:ext cx="1118495" cy="54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90025" y="3889125"/>
            <a:ext cx="2236125" cy="61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36"/>
          <p:cNvPicPr preferRelativeResize="0"/>
          <p:nvPr/>
        </p:nvPicPr>
        <p:blipFill rotWithShape="1">
          <a:blip r:embed="rId8">
            <a:alphaModFix/>
          </a:blip>
          <a:srcRect b="32856" l="0" r="0" t="30394"/>
          <a:stretch/>
        </p:blipFill>
        <p:spPr>
          <a:xfrm>
            <a:off x="5170413" y="3726313"/>
            <a:ext cx="2675849" cy="738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3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006675" y="922863"/>
            <a:ext cx="4137325" cy="14575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3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414525" y="2454838"/>
            <a:ext cx="2431713" cy="85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36"/>
          <p:cNvPicPr preferRelativeResize="0"/>
          <p:nvPr/>
        </p:nvPicPr>
        <p:blipFill rotWithShape="1">
          <a:blip r:embed="rId11">
            <a:alphaModFix/>
          </a:blip>
          <a:srcRect b="28124" l="0" r="0" t="25695"/>
          <a:stretch/>
        </p:blipFill>
        <p:spPr>
          <a:xfrm>
            <a:off x="890025" y="3032725"/>
            <a:ext cx="1564562" cy="54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36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415363" y="1182623"/>
            <a:ext cx="1564550" cy="13891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36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3352700" y="3868523"/>
            <a:ext cx="1689875" cy="738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7"/>
          <p:cNvSpPr/>
          <p:nvPr/>
        </p:nvSpPr>
        <p:spPr>
          <a:xfrm>
            <a:off x="3204250" y="4703625"/>
            <a:ext cx="3066600" cy="239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37"/>
          <p:cNvSpPr txBox="1"/>
          <p:nvPr/>
        </p:nvSpPr>
        <p:spPr>
          <a:xfrm>
            <a:off x="1962238" y="4475375"/>
            <a:ext cx="55506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500">
                <a:solidFill>
                  <a:srgbClr val="FF0000"/>
                </a:solidFill>
                <a:latin typeface="Oswald"/>
                <a:ea typeface="Oswald"/>
                <a:cs typeface="Oswald"/>
                <a:sym typeface="Oswald"/>
              </a:rPr>
              <a:t>Any Questions?</a:t>
            </a:r>
            <a:endParaRPr b="1" sz="2500">
              <a:solidFill>
                <a:srgbClr val="FF000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290" name="Google Shape;29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4312" y="1524000"/>
            <a:ext cx="6506475" cy="231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37"/>
          <p:cNvPicPr preferRelativeResize="0"/>
          <p:nvPr/>
        </p:nvPicPr>
        <p:blipFill rotWithShape="1">
          <a:blip r:embed="rId4">
            <a:alphaModFix/>
          </a:blip>
          <a:srcRect b="67358" l="12640" r="0" t="19243"/>
          <a:stretch/>
        </p:blipFill>
        <p:spPr>
          <a:xfrm>
            <a:off x="0" y="0"/>
            <a:ext cx="9144001" cy="85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06625" y="246487"/>
            <a:ext cx="425675" cy="398675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37"/>
          <p:cNvSpPr/>
          <p:nvPr/>
        </p:nvSpPr>
        <p:spPr>
          <a:xfrm>
            <a:off x="268350" y="787650"/>
            <a:ext cx="8607300" cy="65700"/>
          </a:xfrm>
          <a:prstGeom prst="roundRect">
            <a:avLst>
              <a:gd fmla="val 50000" name="adj"/>
            </a:avLst>
          </a:prstGeom>
          <a:solidFill>
            <a:srgbClr val="FF0000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37"/>
          <p:cNvSpPr/>
          <p:nvPr/>
        </p:nvSpPr>
        <p:spPr>
          <a:xfrm>
            <a:off x="268350" y="4254388"/>
            <a:ext cx="8607300" cy="31500"/>
          </a:xfrm>
          <a:prstGeom prst="roundRect">
            <a:avLst>
              <a:gd fmla="val 50000" name="adj"/>
            </a:avLst>
          </a:prstGeom>
          <a:solidFill>
            <a:srgbClr val="073763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5"/>
          <p:cNvPicPr preferRelativeResize="0"/>
          <p:nvPr/>
        </p:nvPicPr>
        <p:blipFill rotWithShape="1">
          <a:blip r:embed="rId3">
            <a:alphaModFix/>
          </a:blip>
          <a:srcRect b="67358" l="12640" r="0" t="19243"/>
          <a:stretch/>
        </p:blipFill>
        <p:spPr>
          <a:xfrm>
            <a:off x="0" y="-57150"/>
            <a:ext cx="9144001" cy="85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49725" y="1064575"/>
            <a:ext cx="6244562" cy="3710087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5"/>
          <p:cNvSpPr txBox="1"/>
          <p:nvPr>
            <p:ph type="title"/>
          </p:nvPr>
        </p:nvSpPr>
        <p:spPr>
          <a:xfrm>
            <a:off x="311700" y="246475"/>
            <a:ext cx="39906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20124D"/>
                </a:solidFill>
                <a:latin typeface="Raleway"/>
                <a:ea typeface="Raleway"/>
                <a:cs typeface="Raleway"/>
                <a:sym typeface="Raleway"/>
              </a:rPr>
              <a:t>Class Diagram</a:t>
            </a:r>
            <a:endParaRPr b="1">
              <a:solidFill>
                <a:srgbClr val="20124D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77" name="Google Shape;77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06625" y="246487"/>
            <a:ext cx="425675" cy="398675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5"/>
          <p:cNvSpPr/>
          <p:nvPr/>
        </p:nvSpPr>
        <p:spPr>
          <a:xfrm>
            <a:off x="268350" y="787650"/>
            <a:ext cx="8607300" cy="65700"/>
          </a:xfrm>
          <a:prstGeom prst="roundRect">
            <a:avLst>
              <a:gd fmla="val 50000" name="adj"/>
            </a:avLst>
          </a:prstGeom>
          <a:solidFill>
            <a:srgbClr val="FF0000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15"/>
          <p:cNvSpPr/>
          <p:nvPr/>
        </p:nvSpPr>
        <p:spPr>
          <a:xfrm>
            <a:off x="268350" y="4909675"/>
            <a:ext cx="8607300" cy="31500"/>
          </a:xfrm>
          <a:prstGeom prst="roundRect">
            <a:avLst>
              <a:gd fmla="val 50000" name="adj"/>
            </a:avLst>
          </a:prstGeom>
          <a:solidFill>
            <a:srgbClr val="073763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6"/>
          <p:cNvPicPr preferRelativeResize="0"/>
          <p:nvPr/>
        </p:nvPicPr>
        <p:blipFill rotWithShape="1">
          <a:blip r:embed="rId3">
            <a:alphaModFix/>
          </a:blip>
          <a:srcRect b="67358" l="12640" r="0" t="19243"/>
          <a:stretch/>
        </p:blipFill>
        <p:spPr>
          <a:xfrm>
            <a:off x="0" y="0"/>
            <a:ext cx="9144001" cy="85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6"/>
          <p:cNvPicPr preferRelativeResize="0"/>
          <p:nvPr/>
        </p:nvPicPr>
        <p:blipFill rotWithShape="1">
          <a:blip r:embed="rId4">
            <a:alphaModFix/>
          </a:blip>
          <a:srcRect b="45775" l="0" r="14442" t="0"/>
          <a:stretch/>
        </p:blipFill>
        <p:spPr>
          <a:xfrm>
            <a:off x="311700" y="1312450"/>
            <a:ext cx="4292772" cy="3201513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6"/>
          <p:cNvSpPr txBox="1"/>
          <p:nvPr>
            <p:ph type="title"/>
          </p:nvPr>
        </p:nvSpPr>
        <p:spPr>
          <a:xfrm>
            <a:off x="311700" y="246475"/>
            <a:ext cx="39906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20124D"/>
                </a:solidFill>
                <a:latin typeface="Raleway"/>
                <a:ea typeface="Raleway"/>
                <a:cs typeface="Raleway"/>
                <a:sym typeface="Raleway"/>
              </a:rPr>
              <a:t>Bank menu</a:t>
            </a:r>
            <a:endParaRPr b="1">
              <a:solidFill>
                <a:srgbClr val="20124D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87" name="Google Shape;87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06625" y="246487"/>
            <a:ext cx="425675" cy="398675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6"/>
          <p:cNvSpPr/>
          <p:nvPr/>
        </p:nvSpPr>
        <p:spPr>
          <a:xfrm>
            <a:off x="268350" y="787650"/>
            <a:ext cx="8607300" cy="65700"/>
          </a:xfrm>
          <a:prstGeom prst="roundRect">
            <a:avLst>
              <a:gd fmla="val 50000" name="adj"/>
            </a:avLst>
          </a:prstGeom>
          <a:solidFill>
            <a:srgbClr val="FF0000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6"/>
          <p:cNvSpPr/>
          <p:nvPr/>
        </p:nvSpPr>
        <p:spPr>
          <a:xfrm>
            <a:off x="268350" y="4909675"/>
            <a:ext cx="8607300" cy="31500"/>
          </a:xfrm>
          <a:prstGeom prst="roundRect">
            <a:avLst>
              <a:gd fmla="val 50000" name="adj"/>
            </a:avLst>
          </a:prstGeom>
          <a:solidFill>
            <a:srgbClr val="073763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0" name="Google Shape;90;p16"/>
          <p:cNvPicPr preferRelativeResize="0"/>
          <p:nvPr/>
        </p:nvPicPr>
        <p:blipFill rotWithShape="1">
          <a:blip r:embed="rId4">
            <a:alphaModFix/>
          </a:blip>
          <a:srcRect b="0" l="0" r="36228" t="57547"/>
          <a:stretch/>
        </p:blipFill>
        <p:spPr>
          <a:xfrm>
            <a:off x="4745379" y="1312450"/>
            <a:ext cx="4086921" cy="32015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7"/>
          <p:cNvPicPr preferRelativeResize="0"/>
          <p:nvPr/>
        </p:nvPicPr>
        <p:blipFill rotWithShape="1">
          <a:blip r:embed="rId3">
            <a:alphaModFix/>
          </a:blip>
          <a:srcRect b="67358" l="12640" r="0" t="19243"/>
          <a:stretch/>
        </p:blipFill>
        <p:spPr>
          <a:xfrm>
            <a:off x="0" y="0"/>
            <a:ext cx="9144001" cy="85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7"/>
          <p:cNvPicPr preferRelativeResize="0"/>
          <p:nvPr/>
        </p:nvPicPr>
        <p:blipFill rotWithShape="1">
          <a:blip r:embed="rId4">
            <a:alphaModFix/>
          </a:blip>
          <a:srcRect b="0" l="0" r="0" t="14442"/>
          <a:stretch/>
        </p:blipFill>
        <p:spPr>
          <a:xfrm>
            <a:off x="438375" y="1377875"/>
            <a:ext cx="5385750" cy="3083475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7"/>
          <p:cNvSpPr txBox="1"/>
          <p:nvPr>
            <p:ph type="title"/>
          </p:nvPr>
        </p:nvSpPr>
        <p:spPr>
          <a:xfrm>
            <a:off x="311700" y="246475"/>
            <a:ext cx="39906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20124D"/>
                </a:solidFill>
                <a:latin typeface="Raleway"/>
                <a:ea typeface="Raleway"/>
                <a:cs typeface="Raleway"/>
                <a:sym typeface="Raleway"/>
              </a:rPr>
              <a:t>File Writer/Buffer Writer</a:t>
            </a:r>
            <a:endParaRPr b="1">
              <a:solidFill>
                <a:srgbClr val="20124D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06625" y="246487"/>
            <a:ext cx="425675" cy="398675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7"/>
          <p:cNvSpPr/>
          <p:nvPr/>
        </p:nvSpPr>
        <p:spPr>
          <a:xfrm>
            <a:off x="268350" y="787650"/>
            <a:ext cx="8607300" cy="65700"/>
          </a:xfrm>
          <a:prstGeom prst="roundRect">
            <a:avLst>
              <a:gd fmla="val 50000" name="adj"/>
            </a:avLst>
          </a:prstGeom>
          <a:solidFill>
            <a:srgbClr val="FF0000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17"/>
          <p:cNvSpPr/>
          <p:nvPr/>
        </p:nvSpPr>
        <p:spPr>
          <a:xfrm>
            <a:off x="268350" y="4909675"/>
            <a:ext cx="8607300" cy="31500"/>
          </a:xfrm>
          <a:prstGeom prst="roundRect">
            <a:avLst>
              <a:gd fmla="val 50000" name="adj"/>
            </a:avLst>
          </a:prstGeom>
          <a:solidFill>
            <a:srgbClr val="073763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18"/>
          <p:cNvPicPr preferRelativeResize="0"/>
          <p:nvPr/>
        </p:nvPicPr>
        <p:blipFill rotWithShape="1">
          <a:blip r:embed="rId3">
            <a:alphaModFix/>
          </a:blip>
          <a:srcRect b="67358" l="12640" r="0" t="19243"/>
          <a:stretch/>
        </p:blipFill>
        <p:spPr>
          <a:xfrm>
            <a:off x="0" y="0"/>
            <a:ext cx="9144001" cy="85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8200" y="1017725"/>
            <a:ext cx="5367541" cy="3698849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8"/>
          <p:cNvSpPr txBox="1"/>
          <p:nvPr>
            <p:ph type="title"/>
          </p:nvPr>
        </p:nvSpPr>
        <p:spPr>
          <a:xfrm>
            <a:off x="311700" y="246475"/>
            <a:ext cx="39906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20124D"/>
                </a:solidFill>
                <a:latin typeface="Raleway"/>
                <a:ea typeface="Raleway"/>
                <a:cs typeface="Raleway"/>
                <a:sym typeface="Raleway"/>
              </a:rPr>
              <a:t>Add Employee Feature</a:t>
            </a:r>
            <a:endParaRPr b="1">
              <a:solidFill>
                <a:srgbClr val="20124D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08" name="Google Shape;108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06625" y="246487"/>
            <a:ext cx="425675" cy="398675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8"/>
          <p:cNvSpPr/>
          <p:nvPr/>
        </p:nvSpPr>
        <p:spPr>
          <a:xfrm>
            <a:off x="268350" y="787650"/>
            <a:ext cx="8607300" cy="65700"/>
          </a:xfrm>
          <a:prstGeom prst="roundRect">
            <a:avLst>
              <a:gd fmla="val 50000" name="adj"/>
            </a:avLst>
          </a:prstGeom>
          <a:solidFill>
            <a:srgbClr val="FF0000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18"/>
          <p:cNvSpPr/>
          <p:nvPr/>
        </p:nvSpPr>
        <p:spPr>
          <a:xfrm>
            <a:off x="268350" y="4909675"/>
            <a:ext cx="8607300" cy="31500"/>
          </a:xfrm>
          <a:prstGeom prst="roundRect">
            <a:avLst>
              <a:gd fmla="val 50000" name="adj"/>
            </a:avLst>
          </a:prstGeom>
          <a:solidFill>
            <a:srgbClr val="073763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19"/>
          <p:cNvPicPr preferRelativeResize="0"/>
          <p:nvPr/>
        </p:nvPicPr>
        <p:blipFill rotWithShape="1">
          <a:blip r:embed="rId3">
            <a:alphaModFix/>
          </a:blip>
          <a:srcRect b="67358" l="12640" r="0" t="19243"/>
          <a:stretch/>
        </p:blipFill>
        <p:spPr>
          <a:xfrm>
            <a:off x="0" y="0"/>
            <a:ext cx="9144001" cy="85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3950" y="1152475"/>
            <a:ext cx="4196374" cy="3848175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9"/>
          <p:cNvSpPr txBox="1"/>
          <p:nvPr>
            <p:ph type="title"/>
          </p:nvPr>
        </p:nvSpPr>
        <p:spPr>
          <a:xfrm>
            <a:off x="311700" y="246475"/>
            <a:ext cx="39906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20124D"/>
                </a:solidFill>
                <a:latin typeface="Raleway"/>
                <a:ea typeface="Raleway"/>
                <a:cs typeface="Raleway"/>
                <a:sym typeface="Raleway"/>
              </a:rPr>
              <a:t>Add Customer Feature</a:t>
            </a:r>
            <a:endParaRPr b="1">
              <a:solidFill>
                <a:srgbClr val="20124D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18" name="Google Shape;118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06625" y="246487"/>
            <a:ext cx="425675" cy="398675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/>
          <p:nvPr/>
        </p:nvSpPr>
        <p:spPr>
          <a:xfrm>
            <a:off x="268350" y="787650"/>
            <a:ext cx="8607300" cy="65700"/>
          </a:xfrm>
          <a:prstGeom prst="roundRect">
            <a:avLst>
              <a:gd fmla="val 50000" name="adj"/>
            </a:avLst>
          </a:prstGeom>
          <a:solidFill>
            <a:srgbClr val="FF0000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19"/>
          <p:cNvSpPr/>
          <p:nvPr/>
        </p:nvSpPr>
        <p:spPr>
          <a:xfrm>
            <a:off x="268350" y="4909675"/>
            <a:ext cx="8607300" cy="31500"/>
          </a:xfrm>
          <a:prstGeom prst="roundRect">
            <a:avLst>
              <a:gd fmla="val 50000" name="adj"/>
            </a:avLst>
          </a:prstGeom>
          <a:solidFill>
            <a:srgbClr val="073763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20"/>
          <p:cNvPicPr preferRelativeResize="0"/>
          <p:nvPr/>
        </p:nvPicPr>
        <p:blipFill rotWithShape="1">
          <a:blip r:embed="rId3">
            <a:alphaModFix/>
          </a:blip>
          <a:srcRect b="67358" l="12640" r="0" t="19243"/>
          <a:stretch/>
        </p:blipFill>
        <p:spPr>
          <a:xfrm>
            <a:off x="0" y="0"/>
            <a:ext cx="9144001" cy="85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9800" y="956300"/>
            <a:ext cx="5079127" cy="3885326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0"/>
          <p:cNvSpPr txBox="1"/>
          <p:nvPr>
            <p:ph type="title"/>
          </p:nvPr>
        </p:nvSpPr>
        <p:spPr>
          <a:xfrm>
            <a:off x="311700" y="246475"/>
            <a:ext cx="39906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20124D"/>
                </a:solidFill>
                <a:latin typeface="Raleway"/>
                <a:ea typeface="Raleway"/>
                <a:cs typeface="Raleway"/>
                <a:sym typeface="Raleway"/>
              </a:rPr>
              <a:t>Add Account Feature</a:t>
            </a:r>
            <a:endParaRPr b="1">
              <a:solidFill>
                <a:srgbClr val="20124D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28" name="Google Shape;128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06625" y="246487"/>
            <a:ext cx="425675" cy="398675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0"/>
          <p:cNvSpPr/>
          <p:nvPr/>
        </p:nvSpPr>
        <p:spPr>
          <a:xfrm>
            <a:off x="268350" y="787650"/>
            <a:ext cx="8607300" cy="65700"/>
          </a:xfrm>
          <a:prstGeom prst="roundRect">
            <a:avLst>
              <a:gd fmla="val 50000" name="adj"/>
            </a:avLst>
          </a:prstGeom>
          <a:solidFill>
            <a:srgbClr val="FF0000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20"/>
          <p:cNvSpPr/>
          <p:nvPr/>
        </p:nvSpPr>
        <p:spPr>
          <a:xfrm>
            <a:off x="268350" y="4909675"/>
            <a:ext cx="8607300" cy="31500"/>
          </a:xfrm>
          <a:prstGeom prst="roundRect">
            <a:avLst>
              <a:gd fmla="val 50000" name="adj"/>
            </a:avLst>
          </a:prstGeom>
          <a:solidFill>
            <a:srgbClr val="073763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21"/>
          <p:cNvPicPr preferRelativeResize="0"/>
          <p:nvPr/>
        </p:nvPicPr>
        <p:blipFill rotWithShape="1">
          <a:blip r:embed="rId3">
            <a:alphaModFix/>
          </a:blip>
          <a:srcRect b="67358" l="12640" r="0" t="19243"/>
          <a:stretch/>
        </p:blipFill>
        <p:spPr>
          <a:xfrm>
            <a:off x="0" y="0"/>
            <a:ext cx="9144001" cy="85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152474"/>
            <a:ext cx="5792313" cy="3578101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1"/>
          <p:cNvSpPr txBox="1"/>
          <p:nvPr>
            <p:ph type="title"/>
          </p:nvPr>
        </p:nvSpPr>
        <p:spPr>
          <a:xfrm>
            <a:off x="311700" y="246475"/>
            <a:ext cx="46839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20124D"/>
                </a:solidFill>
                <a:latin typeface="Raleway"/>
                <a:ea typeface="Raleway"/>
                <a:cs typeface="Raleway"/>
                <a:sym typeface="Raleway"/>
              </a:rPr>
              <a:t>Interface Implementation</a:t>
            </a:r>
            <a:endParaRPr b="1">
              <a:solidFill>
                <a:srgbClr val="20124D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38" name="Google Shape;138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06625" y="246487"/>
            <a:ext cx="425675" cy="398675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1"/>
          <p:cNvSpPr/>
          <p:nvPr/>
        </p:nvSpPr>
        <p:spPr>
          <a:xfrm>
            <a:off x="268350" y="787650"/>
            <a:ext cx="8607300" cy="65700"/>
          </a:xfrm>
          <a:prstGeom prst="roundRect">
            <a:avLst>
              <a:gd fmla="val 50000" name="adj"/>
            </a:avLst>
          </a:prstGeom>
          <a:solidFill>
            <a:srgbClr val="FF0000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21"/>
          <p:cNvSpPr/>
          <p:nvPr/>
        </p:nvSpPr>
        <p:spPr>
          <a:xfrm>
            <a:off x="268350" y="4909675"/>
            <a:ext cx="8607300" cy="31500"/>
          </a:xfrm>
          <a:prstGeom prst="roundRect">
            <a:avLst>
              <a:gd fmla="val 50000" name="adj"/>
            </a:avLst>
          </a:prstGeom>
          <a:solidFill>
            <a:srgbClr val="073763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